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Playfair Display"/>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regular.fntdata"/><Relationship Id="rId11" Type="http://schemas.openxmlformats.org/officeDocument/2006/relationships/slide" Target="slides/slide6.xml"/><Relationship Id="rId22" Type="http://schemas.openxmlformats.org/officeDocument/2006/relationships/font" Target="fonts/PlayfairDisplay-italic.fntdata"/><Relationship Id="rId10" Type="http://schemas.openxmlformats.org/officeDocument/2006/relationships/slide" Target="slides/slide5.xml"/><Relationship Id="rId21" Type="http://schemas.openxmlformats.org/officeDocument/2006/relationships/font" Target="fonts/PlayfairDisplay-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PlayfairDispl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notesMaster" Target="notesMasters/notesMaster1.xml"/><Relationship Id="rId19" Type="http://schemas.openxmlformats.org/officeDocument/2006/relationships/font" Target="fonts/Roboto-boldItalic.fntdata"/><Relationship Id="rId6" Type="http://schemas.openxmlformats.org/officeDocument/2006/relationships/slide" Target="slides/slide1.xml"/><Relationship Id="rId18"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534e5de69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534e5de6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983b2e3eae_0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983b2e3eae_0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983b2e3eae_0_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983b2e3eae_0_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534e5de69c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534e5de69c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983b2e3eae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983b2e3eae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983b2e3eae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983b2e3eae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983b2e3eae_0_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983b2e3eae_0_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983b2e3eae_0_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983b2e3eae_0_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983b2e3eae_0_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983b2e3eae_0_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drive.google.com/file/d/1mG9-UFu8ylNN8rj_AmRiQI96Dr_87sqO/view"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hyperlink" Target="http://drive.google.com/file/d/1-83zw37twXcrxHIbBArnlfHmaKMQRTm0/view" TargetMode="External"/><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bloombergquint.com/business/why-rural-women-are-falling-out-of-indias-workforce-at-faster-rates-than-urban-women" TargetMode="External"/><Relationship Id="rId4" Type="http://schemas.openxmlformats.org/officeDocument/2006/relationships/hyperlink" Target="https://m.economictimes.com/jobs/unemployment-rate-among-indian-women-more-than-double-of-men-study/articleshow/70908166.cms" TargetMode="External"/><Relationship Id="rId5" Type="http://schemas.openxmlformats.org/officeDocument/2006/relationships/hyperlink" Target="https://www.sciencedirect.com/science/article/abs/pii/0277539585900068" TargetMode="External"/><Relationship Id="rId6" Type="http://schemas.openxmlformats.org/officeDocument/2006/relationships/hyperlink" Target="https://github.com/pr-1/hack-4-women" TargetMode="External"/><Relationship Id="rId7"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282975" y="1994700"/>
            <a:ext cx="3402000" cy="62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500"/>
              <a:t>Team Name : </a:t>
            </a:r>
            <a:r>
              <a:rPr lang="en" sz="2500">
                <a:solidFill>
                  <a:srgbClr val="F3F3F3"/>
                </a:solidFill>
                <a:latin typeface="Playfair Display"/>
                <a:ea typeface="Playfair Display"/>
                <a:cs typeface="Playfair Display"/>
                <a:sym typeface="Playfair Display"/>
              </a:rPr>
              <a:t>Abstract</a:t>
            </a:r>
            <a:endParaRPr sz="2500">
              <a:solidFill>
                <a:srgbClr val="F3F3F3"/>
              </a:solidFill>
              <a:latin typeface="Playfair Display"/>
              <a:ea typeface="Playfair Display"/>
              <a:cs typeface="Playfair Display"/>
              <a:sym typeface="Playfair Display"/>
            </a:endParaRPr>
          </a:p>
        </p:txBody>
      </p:sp>
      <p:sp>
        <p:nvSpPr>
          <p:cNvPr id="86" name="Google Shape;86;p13"/>
          <p:cNvSpPr txBox="1"/>
          <p:nvPr>
            <p:ph idx="1" type="subTitle"/>
          </p:nvPr>
        </p:nvSpPr>
        <p:spPr>
          <a:xfrm>
            <a:off x="5462225" y="2825050"/>
            <a:ext cx="3222600" cy="1812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Anjali Soni</a:t>
            </a:r>
            <a:endParaRPr sz="2000"/>
          </a:p>
          <a:p>
            <a:pPr indent="-355600" lvl="0" marL="457200" rtl="0" algn="l">
              <a:spcBef>
                <a:spcPts val="0"/>
              </a:spcBef>
              <a:spcAft>
                <a:spcPts val="0"/>
              </a:spcAft>
              <a:buSzPts val="2000"/>
              <a:buChar char="➢"/>
            </a:pPr>
            <a:r>
              <a:rPr lang="en" sz="2000"/>
              <a:t>Prince Srivastava</a:t>
            </a:r>
            <a:endParaRPr sz="2000"/>
          </a:p>
          <a:p>
            <a:pPr indent="-355600" lvl="0" marL="457200" rtl="0" algn="l">
              <a:spcBef>
                <a:spcPts val="0"/>
              </a:spcBef>
              <a:spcAft>
                <a:spcPts val="0"/>
              </a:spcAft>
              <a:buSzPts val="2000"/>
              <a:buChar char="➢"/>
            </a:pPr>
            <a:r>
              <a:rPr lang="en" sz="2000"/>
              <a:t>Harshita Raj</a:t>
            </a:r>
            <a:endParaRPr sz="2000"/>
          </a:p>
          <a:p>
            <a:pPr indent="-355600" lvl="0" marL="457200" rtl="0" algn="l">
              <a:spcBef>
                <a:spcPts val="0"/>
              </a:spcBef>
              <a:spcAft>
                <a:spcPts val="0"/>
              </a:spcAft>
              <a:buSzPts val="2000"/>
              <a:buChar char="➢"/>
            </a:pPr>
            <a:r>
              <a:rPr lang="en" sz="2000"/>
              <a:t>Meghna Sharma</a:t>
            </a:r>
            <a:endParaRPr sz="2000"/>
          </a:p>
          <a:p>
            <a:pPr indent="-355600" lvl="0" marL="457200" rtl="0" algn="l">
              <a:spcBef>
                <a:spcPts val="0"/>
              </a:spcBef>
              <a:spcAft>
                <a:spcPts val="0"/>
              </a:spcAft>
              <a:buSzPts val="2000"/>
              <a:buChar char="➢"/>
            </a:pPr>
            <a:r>
              <a:rPr lang="en" sz="2000"/>
              <a:t>Babitha Lakshmi Sai</a:t>
            </a:r>
            <a:endParaRPr sz="2000"/>
          </a:p>
        </p:txBody>
      </p:sp>
      <p:sp>
        <p:nvSpPr>
          <p:cNvPr id="87" name="Google Shape;87;p13"/>
          <p:cNvSpPr txBox="1"/>
          <p:nvPr/>
        </p:nvSpPr>
        <p:spPr>
          <a:xfrm>
            <a:off x="723150" y="575775"/>
            <a:ext cx="6087300" cy="62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FFFFFF"/>
                </a:solidFill>
                <a:latin typeface="Times New Roman"/>
                <a:ea typeface="Times New Roman"/>
                <a:cs typeface="Times New Roman"/>
                <a:sym typeface="Times New Roman"/>
              </a:rPr>
              <a:t>RURAL WOMEN UNEMPLOYMENT</a:t>
            </a:r>
            <a:endParaRPr sz="2800">
              <a:solidFill>
                <a:srgbClr val="FFFFFF"/>
              </a:solidFill>
              <a:latin typeface="Times New Roman"/>
              <a:ea typeface="Times New Roman"/>
              <a:cs typeface="Times New Roman"/>
              <a:sym typeface="Times New Roman"/>
            </a:endParaRPr>
          </a:p>
        </p:txBody>
      </p:sp>
      <p:pic>
        <p:nvPicPr>
          <p:cNvPr id="88" name="Google Shape;88;p13"/>
          <p:cNvPicPr preferRelativeResize="0"/>
          <p:nvPr/>
        </p:nvPicPr>
        <p:blipFill>
          <a:blip r:embed="rId3">
            <a:alphaModFix/>
          </a:blip>
          <a:stretch>
            <a:fillRect/>
          </a:stretch>
        </p:blipFill>
        <p:spPr>
          <a:xfrm>
            <a:off x="332775" y="1560575"/>
            <a:ext cx="4751301" cy="3167525"/>
          </a:xfrm>
          <a:prstGeom prst="rect">
            <a:avLst/>
          </a:prstGeom>
          <a:noFill/>
          <a:ln>
            <a:noFill/>
          </a:ln>
          <a:effectLst>
            <a:outerShdw blurRad="57150" rotWithShape="0" algn="bl" dir="5400000" dist="19050">
              <a:srgbClr val="FFFFFF">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Future Scope :</a:t>
            </a:r>
            <a:endParaRPr>
              <a:latin typeface="Times New Roman"/>
              <a:ea typeface="Times New Roman"/>
              <a:cs typeface="Times New Roman"/>
              <a:sym typeface="Times New Roman"/>
            </a:endParaRPr>
          </a:p>
        </p:txBody>
      </p:sp>
      <p:sp>
        <p:nvSpPr>
          <p:cNvPr id="150" name="Google Shape;150;p22"/>
          <p:cNvSpPr txBox="1"/>
          <p:nvPr>
            <p:ph idx="1" type="body"/>
          </p:nvPr>
        </p:nvSpPr>
        <p:spPr>
          <a:xfrm>
            <a:off x="311700" y="1229875"/>
            <a:ext cx="5855400" cy="309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sz="1250">
                <a:solidFill>
                  <a:srgbClr val="0000FF"/>
                </a:solidFill>
                <a:highlight>
                  <a:srgbClr val="F8F8F8"/>
                </a:highlight>
                <a:latin typeface="Arial"/>
                <a:ea typeface="Arial"/>
                <a:cs typeface="Arial"/>
                <a:sym typeface="Arial"/>
              </a:rPr>
              <a:t>ERGW(EMPLOYEES RESOURCE GROUP FOR WOMEN )</a:t>
            </a:r>
            <a:endParaRPr i="1" sz="1250">
              <a:solidFill>
                <a:srgbClr val="0000FF"/>
              </a:solidFill>
              <a:highlight>
                <a:srgbClr val="F8F8F8"/>
              </a:highlight>
              <a:latin typeface="Arial"/>
              <a:ea typeface="Arial"/>
              <a:cs typeface="Arial"/>
              <a:sym typeface="Arial"/>
            </a:endParaRPr>
          </a:p>
          <a:p>
            <a:pPr indent="-307975" lvl="0" marL="457200" rtl="0" algn="l">
              <a:spcBef>
                <a:spcPts val="1600"/>
              </a:spcBef>
              <a:spcAft>
                <a:spcPts val="0"/>
              </a:spcAft>
              <a:buClr>
                <a:srgbClr val="1D1C1D"/>
              </a:buClr>
              <a:buSzPts val="1250"/>
              <a:buFont typeface="Arial"/>
              <a:buChar char="●"/>
            </a:pPr>
            <a:r>
              <a:rPr lang="en" sz="1250">
                <a:solidFill>
                  <a:srgbClr val="1D1C1D"/>
                </a:solidFill>
                <a:highlight>
                  <a:srgbClr val="F8F8F8"/>
                </a:highlight>
                <a:latin typeface="Arial"/>
                <a:ea typeface="Arial"/>
                <a:cs typeface="Arial"/>
                <a:sym typeface="Arial"/>
              </a:rPr>
              <a:t>It has various employees from different industries and MNCs as a database .</a:t>
            </a:r>
            <a:endParaRPr sz="1250">
              <a:solidFill>
                <a:srgbClr val="1D1C1D"/>
              </a:solidFill>
              <a:highlight>
                <a:srgbClr val="F8F8F8"/>
              </a:highlight>
              <a:latin typeface="Arial"/>
              <a:ea typeface="Arial"/>
              <a:cs typeface="Arial"/>
              <a:sym typeface="Arial"/>
            </a:endParaRPr>
          </a:p>
          <a:p>
            <a:pPr indent="0" lvl="0" marL="0" rtl="0" algn="l">
              <a:spcBef>
                <a:spcPts val="1600"/>
              </a:spcBef>
              <a:spcAft>
                <a:spcPts val="0"/>
              </a:spcAft>
              <a:buNone/>
            </a:pPr>
            <a:r>
              <a:rPr lang="en" sz="1250">
                <a:solidFill>
                  <a:schemeClr val="dk1"/>
                </a:solidFill>
                <a:highlight>
                  <a:srgbClr val="F8F8F8"/>
                </a:highlight>
                <a:latin typeface="Arial"/>
                <a:ea typeface="Arial"/>
                <a:cs typeface="Arial"/>
                <a:sym typeface="Arial"/>
              </a:rPr>
              <a:t>OBJECTIVES :</a:t>
            </a:r>
            <a:endParaRPr sz="1250">
              <a:solidFill>
                <a:schemeClr val="dk1"/>
              </a:solidFill>
              <a:highlight>
                <a:srgbClr val="F8F8F8"/>
              </a:highlight>
              <a:latin typeface="Arial"/>
              <a:ea typeface="Arial"/>
              <a:cs typeface="Arial"/>
              <a:sym typeface="Arial"/>
            </a:endParaRPr>
          </a:p>
          <a:p>
            <a:pPr indent="-307975" lvl="0" marL="457200" rtl="0" algn="l">
              <a:spcBef>
                <a:spcPts val="1600"/>
              </a:spcBef>
              <a:spcAft>
                <a:spcPts val="0"/>
              </a:spcAft>
              <a:buClr>
                <a:srgbClr val="1D1C1D"/>
              </a:buClr>
              <a:buSzPts val="1250"/>
              <a:buFont typeface="Arial"/>
              <a:buChar char="●"/>
            </a:pPr>
            <a:r>
              <a:rPr lang="en" sz="1250">
                <a:solidFill>
                  <a:srgbClr val="1D1C1D"/>
                </a:solidFill>
                <a:highlight>
                  <a:srgbClr val="F8F8F8"/>
                </a:highlight>
                <a:latin typeface="Arial"/>
                <a:ea typeface="Arial"/>
                <a:cs typeface="Arial"/>
                <a:sym typeface="Arial"/>
              </a:rPr>
              <a:t>Collection of job opportunities and publishing in website</a:t>
            </a:r>
            <a:endParaRPr sz="1250">
              <a:solidFill>
                <a:srgbClr val="1D1C1D"/>
              </a:solidFill>
              <a:highlight>
                <a:srgbClr val="F8F8F8"/>
              </a:highlight>
              <a:latin typeface="Arial"/>
              <a:ea typeface="Arial"/>
              <a:cs typeface="Arial"/>
              <a:sym typeface="Arial"/>
            </a:endParaRPr>
          </a:p>
          <a:p>
            <a:pPr indent="-307975" lvl="0" marL="457200" rtl="0" algn="l">
              <a:spcBef>
                <a:spcPts val="0"/>
              </a:spcBef>
              <a:spcAft>
                <a:spcPts val="0"/>
              </a:spcAft>
              <a:buClr>
                <a:srgbClr val="1D1C1D"/>
              </a:buClr>
              <a:buSzPts val="1250"/>
              <a:buFont typeface="Arial"/>
              <a:buChar char="●"/>
            </a:pPr>
            <a:r>
              <a:rPr lang="en" sz="1250">
                <a:solidFill>
                  <a:srgbClr val="1D1C1D"/>
                </a:solidFill>
                <a:highlight>
                  <a:srgbClr val="F8F8F8"/>
                </a:highlight>
                <a:latin typeface="Arial"/>
                <a:ea typeface="Arial"/>
                <a:cs typeface="Arial"/>
                <a:sym typeface="Arial"/>
              </a:rPr>
              <a:t>q</a:t>
            </a:r>
            <a:r>
              <a:rPr lang="en" sz="1250">
                <a:solidFill>
                  <a:srgbClr val="1D1C1D"/>
                </a:solidFill>
                <a:highlight>
                  <a:srgbClr val="F8F8F8"/>
                </a:highlight>
                <a:latin typeface="Arial"/>
                <a:ea typeface="Arial"/>
                <a:cs typeface="Arial"/>
                <a:sym typeface="Arial"/>
              </a:rPr>
              <a:t>ualification based categorization of jobs</a:t>
            </a:r>
            <a:endParaRPr sz="1250">
              <a:solidFill>
                <a:srgbClr val="1D1C1D"/>
              </a:solidFill>
              <a:highlight>
                <a:srgbClr val="F8F8F8"/>
              </a:highlight>
              <a:latin typeface="Arial"/>
              <a:ea typeface="Arial"/>
              <a:cs typeface="Arial"/>
              <a:sym typeface="Arial"/>
            </a:endParaRPr>
          </a:p>
          <a:p>
            <a:pPr indent="-307975" lvl="0" marL="457200" rtl="0" algn="l">
              <a:spcBef>
                <a:spcPts val="0"/>
              </a:spcBef>
              <a:spcAft>
                <a:spcPts val="0"/>
              </a:spcAft>
              <a:buClr>
                <a:srgbClr val="1D1C1D"/>
              </a:buClr>
              <a:buSzPts val="1250"/>
              <a:buFont typeface="Arial"/>
              <a:buChar char="●"/>
            </a:pPr>
            <a:r>
              <a:rPr lang="en" sz="1250">
                <a:solidFill>
                  <a:srgbClr val="1D1C1D"/>
                </a:solidFill>
                <a:highlight>
                  <a:srgbClr val="F8F8F8"/>
                </a:highlight>
                <a:latin typeface="Arial"/>
                <a:ea typeface="Arial"/>
                <a:cs typeface="Arial"/>
                <a:sym typeface="Arial"/>
              </a:rPr>
              <a:t>c</a:t>
            </a:r>
            <a:r>
              <a:rPr lang="en" sz="1250">
                <a:solidFill>
                  <a:srgbClr val="1D1C1D"/>
                </a:solidFill>
                <a:highlight>
                  <a:srgbClr val="F8F8F8"/>
                </a:highlight>
                <a:latin typeface="Arial"/>
                <a:ea typeface="Arial"/>
                <a:cs typeface="Arial"/>
                <a:sym typeface="Arial"/>
              </a:rPr>
              <a:t>onduction of skill and mentorship programs and webinars.</a:t>
            </a:r>
            <a:endParaRPr sz="1250">
              <a:solidFill>
                <a:srgbClr val="1D1C1D"/>
              </a:solidFill>
              <a:highlight>
                <a:srgbClr val="F8F8F8"/>
              </a:highlight>
              <a:latin typeface="Arial"/>
              <a:ea typeface="Arial"/>
              <a:cs typeface="Arial"/>
              <a:sym typeface="Arial"/>
            </a:endParaRPr>
          </a:p>
          <a:p>
            <a:pPr indent="-307975" lvl="0" marL="457200" rtl="0" algn="l">
              <a:spcBef>
                <a:spcPts val="0"/>
              </a:spcBef>
              <a:spcAft>
                <a:spcPts val="0"/>
              </a:spcAft>
              <a:buClr>
                <a:srgbClr val="1D1C1D"/>
              </a:buClr>
              <a:buSzPts val="1250"/>
              <a:buFont typeface="Arial"/>
              <a:buChar char="●"/>
            </a:pPr>
            <a:r>
              <a:rPr lang="en" sz="1250">
                <a:solidFill>
                  <a:srgbClr val="1D1C1D"/>
                </a:solidFill>
                <a:highlight>
                  <a:srgbClr val="F8F8F8"/>
                </a:highlight>
                <a:latin typeface="Arial"/>
                <a:ea typeface="Arial"/>
                <a:cs typeface="Arial"/>
                <a:sym typeface="Arial"/>
              </a:rPr>
              <a:t>AMA(Ask Me Anything) </a:t>
            </a:r>
            <a:r>
              <a:rPr lang="en" sz="1250">
                <a:solidFill>
                  <a:srgbClr val="1D1C1D"/>
                </a:solidFill>
                <a:highlight>
                  <a:srgbClr val="F8F8F8"/>
                </a:highlight>
                <a:latin typeface="Arial"/>
                <a:ea typeface="Arial"/>
                <a:cs typeface="Arial"/>
                <a:sym typeface="Arial"/>
              </a:rPr>
              <a:t> box for various queries of women</a:t>
            </a:r>
            <a:endParaRPr sz="1250">
              <a:solidFill>
                <a:srgbClr val="1D1C1D"/>
              </a:solidFill>
              <a:highlight>
                <a:srgbClr val="F8F8F8"/>
              </a:highlight>
              <a:latin typeface="Arial"/>
              <a:ea typeface="Arial"/>
              <a:cs typeface="Arial"/>
              <a:sym typeface="Arial"/>
            </a:endParaRPr>
          </a:p>
          <a:p>
            <a:pPr indent="-307975" lvl="0" marL="457200" rtl="0" algn="l">
              <a:spcBef>
                <a:spcPts val="1600"/>
              </a:spcBef>
              <a:spcAft>
                <a:spcPts val="0"/>
              </a:spcAft>
              <a:buClr>
                <a:srgbClr val="1D1C1D"/>
              </a:buClr>
              <a:buSzPts val="1250"/>
              <a:buFont typeface="Arial"/>
              <a:buChar char="●"/>
            </a:pPr>
            <a:r>
              <a:rPr lang="en" sz="1250">
                <a:solidFill>
                  <a:srgbClr val="1D1C1D"/>
                </a:solidFill>
                <a:highlight>
                  <a:srgbClr val="F8F8F8"/>
                </a:highlight>
                <a:latin typeface="Arial"/>
                <a:ea typeface="Arial"/>
                <a:cs typeface="Arial"/>
                <a:sym typeface="Arial"/>
              </a:rPr>
              <a:t>Enhancement of  rural groups by various  programs</a:t>
            </a:r>
            <a:endParaRPr sz="1250">
              <a:solidFill>
                <a:srgbClr val="1D1C1D"/>
              </a:solidFill>
              <a:highlight>
                <a:srgbClr val="F8F8F8"/>
              </a:highlight>
              <a:latin typeface="Arial"/>
              <a:ea typeface="Arial"/>
              <a:cs typeface="Arial"/>
              <a:sym typeface="Arial"/>
            </a:endParaRPr>
          </a:p>
          <a:p>
            <a:pPr indent="-307975" lvl="0" marL="457200" rtl="0" algn="l">
              <a:spcBef>
                <a:spcPts val="1600"/>
              </a:spcBef>
              <a:spcAft>
                <a:spcPts val="1600"/>
              </a:spcAft>
              <a:buClr>
                <a:srgbClr val="1D1C1D"/>
              </a:buClr>
              <a:buSzPts val="1250"/>
              <a:buFont typeface="Arial"/>
              <a:buChar char="●"/>
            </a:pPr>
            <a:r>
              <a:rPr lang="en" sz="1250">
                <a:solidFill>
                  <a:srgbClr val="1D1C1D"/>
                </a:solidFill>
                <a:highlight>
                  <a:srgbClr val="F8F8F8"/>
                </a:highlight>
                <a:latin typeface="Arial"/>
                <a:ea typeface="Arial"/>
                <a:cs typeface="Arial"/>
                <a:sym typeface="Arial"/>
              </a:rPr>
              <a:t>By 2030 , 30 percent improvement of women in employment will be achieved</a:t>
            </a:r>
            <a:endParaRPr sz="1250">
              <a:solidFill>
                <a:srgbClr val="1D1C1D"/>
              </a:solidFill>
              <a:highlight>
                <a:srgbClr val="F8F8F8"/>
              </a:highlight>
              <a:latin typeface="Arial"/>
              <a:ea typeface="Arial"/>
              <a:cs typeface="Arial"/>
              <a:sym typeface="Arial"/>
            </a:endParaRPr>
          </a:p>
        </p:txBody>
      </p:sp>
      <p:pic>
        <p:nvPicPr>
          <p:cNvPr id="151" name="Google Shape;151;p22"/>
          <p:cNvPicPr preferRelativeResize="0"/>
          <p:nvPr/>
        </p:nvPicPr>
        <p:blipFill>
          <a:blip r:embed="rId3">
            <a:alphaModFix/>
          </a:blip>
          <a:stretch>
            <a:fillRect/>
          </a:stretch>
        </p:blipFill>
        <p:spPr>
          <a:xfrm>
            <a:off x="6242650" y="1170200"/>
            <a:ext cx="2748950" cy="27489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92" name="Shape 92"/>
        <p:cNvGrpSpPr/>
        <p:nvPr/>
      </p:nvGrpSpPr>
      <p:grpSpPr>
        <a:xfrm>
          <a:off x="0" y="0"/>
          <a:ext cx="0" cy="0"/>
          <a:chOff x="0" y="0"/>
          <a:chExt cx="0" cy="0"/>
        </a:xfrm>
      </p:grpSpPr>
      <p:sp>
        <p:nvSpPr>
          <p:cNvPr id="93" name="Google Shape;93;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Problem Statement :</a:t>
            </a:r>
            <a:endParaRPr>
              <a:latin typeface="Times New Roman"/>
              <a:ea typeface="Times New Roman"/>
              <a:cs typeface="Times New Roman"/>
              <a:sym typeface="Times New Roman"/>
            </a:endParaRPr>
          </a:p>
        </p:txBody>
      </p:sp>
      <p:sp>
        <p:nvSpPr>
          <p:cNvPr id="94" name="Google Shape;94;p14"/>
          <p:cNvSpPr txBox="1"/>
          <p:nvPr>
            <p:ph idx="1" type="body"/>
          </p:nvPr>
        </p:nvSpPr>
        <p:spPr>
          <a:xfrm>
            <a:off x="311700" y="1229875"/>
            <a:ext cx="5740200" cy="2192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To provide a platform to the rural women to earn their livelihood by selling their handmade products. This is to enhance their livinghood and ensure a better life for the whole family by making them financially strong.</a:t>
            </a:r>
            <a:endParaRPr/>
          </a:p>
        </p:txBody>
      </p:sp>
      <p:pic>
        <p:nvPicPr>
          <p:cNvPr id="95" name="Google Shape;95;p14"/>
          <p:cNvPicPr preferRelativeResize="0"/>
          <p:nvPr/>
        </p:nvPicPr>
        <p:blipFill>
          <a:blip r:embed="rId3">
            <a:alphaModFix/>
          </a:blip>
          <a:stretch>
            <a:fillRect/>
          </a:stretch>
        </p:blipFill>
        <p:spPr>
          <a:xfrm>
            <a:off x="6377400" y="1273813"/>
            <a:ext cx="2766600" cy="2595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Problem Solution :</a:t>
            </a:r>
            <a:endParaRPr>
              <a:latin typeface="Times New Roman"/>
              <a:ea typeface="Times New Roman"/>
              <a:cs typeface="Times New Roman"/>
              <a:sym typeface="Times New Roman"/>
            </a:endParaRPr>
          </a:p>
        </p:txBody>
      </p:sp>
      <p:sp>
        <p:nvSpPr>
          <p:cNvPr id="101" name="Google Shape;101;p15"/>
          <p:cNvSpPr txBox="1"/>
          <p:nvPr>
            <p:ph idx="1" type="body"/>
          </p:nvPr>
        </p:nvSpPr>
        <p:spPr>
          <a:xfrm>
            <a:off x="311700" y="1229875"/>
            <a:ext cx="5469000" cy="285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We are building a website where we will connect these rural women to the consumers directly without any intermediate traders. We will have a database of all those women who want to sell their product to the market, and then the consumers can directly connect to them, by locating their positions using the MAP APIs.</a:t>
            </a:r>
            <a:endParaRPr/>
          </a:p>
        </p:txBody>
      </p:sp>
      <p:pic>
        <p:nvPicPr>
          <p:cNvPr id="102" name="Google Shape;102;p15"/>
          <p:cNvPicPr preferRelativeResize="0"/>
          <p:nvPr/>
        </p:nvPicPr>
        <p:blipFill>
          <a:blip r:embed="rId3">
            <a:alphaModFix/>
          </a:blip>
          <a:stretch>
            <a:fillRect/>
          </a:stretch>
        </p:blipFill>
        <p:spPr>
          <a:xfrm>
            <a:off x="5969350" y="914400"/>
            <a:ext cx="3035700" cy="3035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 Video of the Project</a:t>
            </a:r>
            <a:endParaRPr/>
          </a:p>
        </p:txBody>
      </p:sp>
      <p:sp>
        <p:nvSpPr>
          <p:cNvPr id="108" name="Google Shape;108;p16"/>
          <p:cNvSpPr txBox="1"/>
          <p:nvPr>
            <p:ph idx="1" type="body"/>
          </p:nvPr>
        </p:nvSpPr>
        <p:spPr>
          <a:xfrm>
            <a:off x="311700" y="1084475"/>
            <a:ext cx="6219600" cy="3635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9" name="Google Shape;109;p16" title="zoom_0.mp4">
            <a:hlinkClick r:id="rId3"/>
          </p:cNvPr>
          <p:cNvPicPr preferRelativeResize="0"/>
          <p:nvPr/>
        </p:nvPicPr>
        <p:blipFill>
          <a:blip r:embed="rId4">
            <a:alphaModFix/>
          </a:blip>
          <a:stretch>
            <a:fillRect/>
          </a:stretch>
        </p:blipFill>
        <p:spPr>
          <a:xfrm>
            <a:off x="311700" y="1084475"/>
            <a:ext cx="6219725" cy="3604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311700" y="3696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Tech Stacks Used :</a:t>
            </a:r>
            <a:endParaRPr>
              <a:latin typeface="Times New Roman"/>
              <a:ea typeface="Times New Roman"/>
              <a:cs typeface="Times New Roman"/>
              <a:sym typeface="Times New Roman"/>
            </a:endParaRPr>
          </a:p>
        </p:txBody>
      </p:sp>
      <p:sp>
        <p:nvSpPr>
          <p:cNvPr id="115" name="Google Shape;115;p17"/>
          <p:cNvSpPr txBox="1"/>
          <p:nvPr>
            <p:ph idx="1" type="body"/>
          </p:nvPr>
        </p:nvSpPr>
        <p:spPr>
          <a:xfrm>
            <a:off x="311700" y="1229875"/>
            <a:ext cx="5114700" cy="2527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React</a:t>
            </a:r>
            <a:endParaRPr/>
          </a:p>
          <a:p>
            <a:pPr indent="-342900" lvl="0" marL="457200" rtl="0" algn="l">
              <a:spcBef>
                <a:spcPts val="0"/>
              </a:spcBef>
              <a:spcAft>
                <a:spcPts val="0"/>
              </a:spcAft>
              <a:buSzPts val="1800"/>
              <a:buChar char="●"/>
            </a:pPr>
            <a:r>
              <a:rPr lang="en"/>
              <a:t>TypeScript</a:t>
            </a:r>
            <a:endParaRPr/>
          </a:p>
          <a:p>
            <a:pPr indent="-342900" lvl="0" marL="457200" rtl="0" algn="l">
              <a:spcBef>
                <a:spcPts val="0"/>
              </a:spcBef>
              <a:spcAft>
                <a:spcPts val="0"/>
              </a:spcAft>
              <a:buSzPts val="1800"/>
              <a:buChar char="●"/>
            </a:pPr>
            <a:r>
              <a:rPr lang="en"/>
              <a:t>HTML</a:t>
            </a:r>
            <a:endParaRPr/>
          </a:p>
          <a:p>
            <a:pPr indent="-342900" lvl="0" marL="457200" rtl="0" algn="l">
              <a:spcBef>
                <a:spcPts val="0"/>
              </a:spcBef>
              <a:spcAft>
                <a:spcPts val="0"/>
              </a:spcAft>
              <a:buSzPts val="1800"/>
              <a:buChar char="●"/>
            </a:pPr>
            <a:r>
              <a:rPr lang="en"/>
              <a:t>SCSS</a:t>
            </a:r>
            <a:endParaRPr/>
          </a:p>
        </p:txBody>
      </p:sp>
      <p:pic>
        <p:nvPicPr>
          <p:cNvPr id="116" name="Google Shape;116;p17"/>
          <p:cNvPicPr preferRelativeResize="0"/>
          <p:nvPr/>
        </p:nvPicPr>
        <p:blipFill rotWithShape="1">
          <a:blip r:embed="rId3">
            <a:alphaModFix/>
          </a:blip>
          <a:srcRect b="-4409" l="0" r="0" t="4410"/>
          <a:stretch/>
        </p:blipFill>
        <p:spPr>
          <a:xfrm>
            <a:off x="5816875" y="858525"/>
            <a:ext cx="2935300" cy="3055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Our Approach :</a:t>
            </a:r>
            <a:endParaRPr>
              <a:latin typeface="Times New Roman"/>
              <a:ea typeface="Times New Roman"/>
              <a:cs typeface="Times New Roman"/>
              <a:sym typeface="Times New Roman"/>
            </a:endParaRPr>
          </a:p>
        </p:txBody>
      </p:sp>
      <p:sp>
        <p:nvSpPr>
          <p:cNvPr id="122" name="Google Shape;122;p18"/>
          <p:cNvSpPr txBox="1"/>
          <p:nvPr>
            <p:ph idx="1" type="body"/>
          </p:nvPr>
        </p:nvSpPr>
        <p:spPr>
          <a:xfrm>
            <a:off x="311700" y="1229875"/>
            <a:ext cx="5909100" cy="3012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Building a website to </a:t>
            </a:r>
            <a:r>
              <a:rPr lang="en"/>
              <a:t>connect rural women to the big market.</a:t>
            </a:r>
            <a:endParaRPr/>
          </a:p>
          <a:p>
            <a:pPr indent="-342900" lvl="0" marL="457200" rtl="0" algn="l">
              <a:spcBef>
                <a:spcPts val="0"/>
              </a:spcBef>
              <a:spcAft>
                <a:spcPts val="0"/>
              </a:spcAft>
              <a:buSzPts val="1800"/>
              <a:buChar char="●"/>
            </a:pPr>
            <a:r>
              <a:rPr lang="en"/>
              <a:t>Using the map APIs to track the location of those women.</a:t>
            </a:r>
            <a:endParaRPr/>
          </a:p>
          <a:p>
            <a:pPr indent="-342900" lvl="0" marL="457200" rtl="0" algn="l">
              <a:spcBef>
                <a:spcPts val="0"/>
              </a:spcBef>
              <a:spcAft>
                <a:spcPts val="0"/>
              </a:spcAft>
              <a:buSzPts val="1800"/>
              <a:buChar char="●"/>
            </a:pPr>
            <a:r>
              <a:rPr lang="en"/>
              <a:t>Store the details of them in a structured database.</a:t>
            </a:r>
            <a:endParaRPr/>
          </a:p>
        </p:txBody>
      </p:sp>
      <p:pic>
        <p:nvPicPr>
          <p:cNvPr id="123" name="Google Shape;123;p18"/>
          <p:cNvPicPr preferRelativeResize="0"/>
          <p:nvPr/>
        </p:nvPicPr>
        <p:blipFill>
          <a:blip r:embed="rId3">
            <a:alphaModFix/>
          </a:blip>
          <a:stretch>
            <a:fillRect/>
          </a:stretch>
        </p:blipFill>
        <p:spPr>
          <a:xfrm>
            <a:off x="6386700" y="1017800"/>
            <a:ext cx="2681625" cy="2780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USP( Unique Selling Point) :</a:t>
            </a:r>
            <a:endParaRPr>
              <a:latin typeface="Times New Roman"/>
              <a:ea typeface="Times New Roman"/>
              <a:cs typeface="Times New Roman"/>
              <a:sym typeface="Times New Roman"/>
            </a:endParaRPr>
          </a:p>
        </p:txBody>
      </p:sp>
      <p:sp>
        <p:nvSpPr>
          <p:cNvPr id="129" name="Google Shape;129;p19"/>
          <p:cNvSpPr txBox="1"/>
          <p:nvPr>
            <p:ph idx="1" type="body"/>
          </p:nvPr>
        </p:nvSpPr>
        <p:spPr>
          <a:xfrm>
            <a:off x="311700" y="1229875"/>
            <a:ext cx="6178500" cy="3254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This will be a great ini</a:t>
            </a:r>
            <a:r>
              <a:rPr lang="en"/>
              <a:t>tiative for the development of rural women in India.</a:t>
            </a:r>
            <a:endParaRPr/>
          </a:p>
          <a:p>
            <a:pPr indent="-342900" lvl="0" marL="457200" rtl="0" algn="l">
              <a:spcBef>
                <a:spcPts val="0"/>
              </a:spcBef>
              <a:spcAft>
                <a:spcPts val="0"/>
              </a:spcAft>
              <a:buSzPts val="1800"/>
              <a:buChar char="●"/>
            </a:pPr>
            <a:r>
              <a:rPr lang="en"/>
              <a:t>They will be able to expand their business and thus their income.</a:t>
            </a:r>
            <a:endParaRPr/>
          </a:p>
          <a:p>
            <a:pPr indent="-342900" lvl="0" marL="457200" rtl="0" algn="l">
              <a:spcBef>
                <a:spcPts val="0"/>
              </a:spcBef>
              <a:spcAft>
                <a:spcPts val="0"/>
              </a:spcAft>
              <a:buSzPts val="1800"/>
              <a:buChar char="●"/>
            </a:pPr>
            <a:r>
              <a:rPr lang="en"/>
              <a:t>There will be no intermediate traders so that will increase the profit.</a:t>
            </a:r>
            <a:endParaRPr/>
          </a:p>
          <a:p>
            <a:pPr indent="-342900" lvl="0" marL="457200" rtl="0" algn="l">
              <a:spcBef>
                <a:spcPts val="0"/>
              </a:spcBef>
              <a:spcAft>
                <a:spcPts val="0"/>
              </a:spcAft>
              <a:buSzPts val="1800"/>
              <a:buChar char="●"/>
            </a:pPr>
            <a:r>
              <a:rPr lang="en"/>
              <a:t>As poverty and population in our country is high, this idea will be able to reach to large no. of people.</a:t>
            </a:r>
            <a:endParaRPr/>
          </a:p>
        </p:txBody>
      </p:sp>
      <p:pic>
        <p:nvPicPr>
          <p:cNvPr id="130" name="Google Shape;130;p19"/>
          <p:cNvPicPr preferRelativeResize="0"/>
          <p:nvPr/>
        </p:nvPicPr>
        <p:blipFill>
          <a:blip r:embed="rId3">
            <a:alphaModFix/>
          </a:blip>
          <a:stretch>
            <a:fillRect/>
          </a:stretch>
        </p:blipFill>
        <p:spPr>
          <a:xfrm>
            <a:off x="6551600" y="1170200"/>
            <a:ext cx="2592400" cy="2722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Prototype Video :</a:t>
            </a:r>
            <a:endParaRPr>
              <a:latin typeface="Times New Roman"/>
              <a:ea typeface="Times New Roman"/>
              <a:cs typeface="Times New Roman"/>
              <a:sym typeface="Times New Roman"/>
            </a:endParaRPr>
          </a:p>
        </p:txBody>
      </p:sp>
      <p:pic>
        <p:nvPicPr>
          <p:cNvPr id="136" name="Google Shape;136;p20"/>
          <p:cNvPicPr preferRelativeResize="0"/>
          <p:nvPr/>
        </p:nvPicPr>
        <p:blipFill>
          <a:blip r:embed="rId3">
            <a:alphaModFix/>
          </a:blip>
          <a:stretch>
            <a:fillRect/>
          </a:stretch>
        </p:blipFill>
        <p:spPr>
          <a:xfrm>
            <a:off x="6256125" y="1170200"/>
            <a:ext cx="2819200" cy="2819200"/>
          </a:xfrm>
          <a:prstGeom prst="rect">
            <a:avLst/>
          </a:prstGeom>
          <a:noFill/>
          <a:ln>
            <a:noFill/>
          </a:ln>
        </p:spPr>
      </p:pic>
      <p:pic>
        <p:nvPicPr>
          <p:cNvPr id="137" name="Google Shape;137;p20" title="prototypevideo-1.mp4">
            <a:hlinkClick r:id="rId4"/>
          </p:cNvPr>
          <p:cNvPicPr preferRelativeResize="0"/>
          <p:nvPr/>
        </p:nvPicPr>
        <p:blipFill>
          <a:blip r:embed="rId5">
            <a:alphaModFix/>
          </a:blip>
          <a:stretch>
            <a:fillRect/>
          </a:stretch>
        </p:blipFill>
        <p:spPr>
          <a:xfrm>
            <a:off x="202200" y="1017800"/>
            <a:ext cx="6053924" cy="3692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Times New Roman"/>
                <a:ea typeface="Times New Roman"/>
                <a:cs typeface="Times New Roman"/>
                <a:sym typeface="Times New Roman"/>
              </a:rPr>
              <a:t>References Used :</a:t>
            </a:r>
            <a:endParaRPr>
              <a:latin typeface="Times New Roman"/>
              <a:ea typeface="Times New Roman"/>
              <a:cs typeface="Times New Roman"/>
              <a:sym typeface="Times New Roman"/>
            </a:endParaRPr>
          </a:p>
        </p:txBody>
      </p:sp>
      <p:sp>
        <p:nvSpPr>
          <p:cNvPr id="143" name="Google Shape;143;p21"/>
          <p:cNvSpPr txBox="1"/>
          <p:nvPr>
            <p:ph idx="1" type="body"/>
          </p:nvPr>
        </p:nvSpPr>
        <p:spPr>
          <a:xfrm>
            <a:off x="311700" y="1229875"/>
            <a:ext cx="6192000" cy="3206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4A86E8"/>
              </a:buClr>
              <a:buSzPts val="1800"/>
              <a:buChar char="●"/>
            </a:pPr>
            <a:r>
              <a:rPr lang="en" u="sng">
                <a:solidFill>
                  <a:srgbClr val="4A86E8"/>
                </a:solidFill>
                <a:hlinkClick r:id="rId3">
                  <a:extLst>
                    <a:ext uri="{A12FA001-AC4F-418D-AE19-62706E023703}">
                      <ahyp:hlinkClr val="tx"/>
                    </a:ext>
                  </a:extLst>
                </a:hlinkClick>
              </a:rPr>
              <a:t>https://www.bloombergquint.com/business/why-rural-women-are-falling-out-of-indias-workforce-at-faster-rates-than-urban-women</a:t>
            </a:r>
            <a:endParaRPr>
              <a:solidFill>
                <a:srgbClr val="4A86E8"/>
              </a:solidFill>
            </a:endParaRPr>
          </a:p>
          <a:p>
            <a:pPr indent="-342900" lvl="0" marL="457200" rtl="0" algn="l">
              <a:spcBef>
                <a:spcPts val="0"/>
              </a:spcBef>
              <a:spcAft>
                <a:spcPts val="0"/>
              </a:spcAft>
              <a:buClr>
                <a:srgbClr val="4A86E8"/>
              </a:buClr>
              <a:buSzPts val="1800"/>
              <a:buChar char="●"/>
            </a:pPr>
            <a:r>
              <a:rPr lang="en" u="sng">
                <a:solidFill>
                  <a:srgbClr val="4A86E8"/>
                </a:solidFill>
                <a:hlinkClick r:id="rId4">
                  <a:extLst>
                    <a:ext uri="{A12FA001-AC4F-418D-AE19-62706E023703}">
                      <ahyp:hlinkClr val="tx"/>
                    </a:ext>
                  </a:extLst>
                </a:hlinkClick>
              </a:rPr>
              <a:t>https://m.economictimes.com/jobs/unemployment-rate-among-indian-women-more-than-double-of-men-study/articleshow/70908166.cms</a:t>
            </a:r>
            <a:endParaRPr>
              <a:solidFill>
                <a:srgbClr val="4A86E8"/>
              </a:solidFill>
            </a:endParaRPr>
          </a:p>
          <a:p>
            <a:pPr indent="-342900" lvl="0" marL="457200" rtl="0" algn="l">
              <a:spcBef>
                <a:spcPts val="0"/>
              </a:spcBef>
              <a:spcAft>
                <a:spcPts val="0"/>
              </a:spcAft>
              <a:buClr>
                <a:srgbClr val="4A86E8"/>
              </a:buClr>
              <a:buSzPts val="1800"/>
              <a:buChar char="●"/>
            </a:pPr>
            <a:r>
              <a:rPr lang="en" u="sng">
                <a:solidFill>
                  <a:srgbClr val="4A86E8"/>
                </a:solidFill>
                <a:hlinkClick r:id="rId5">
                  <a:extLst>
                    <a:ext uri="{A12FA001-AC4F-418D-AE19-62706E023703}">
                      <ahyp:hlinkClr val="tx"/>
                    </a:ext>
                  </a:extLst>
                </a:hlinkClick>
              </a:rPr>
              <a:t>https://www.sciencedirect.com/science/article/abs/pii/0277539585900068</a:t>
            </a:r>
            <a:endParaRPr>
              <a:solidFill>
                <a:srgbClr val="4A86E8"/>
              </a:solidFill>
            </a:endParaRPr>
          </a:p>
          <a:p>
            <a:pPr indent="-342900" lvl="0" marL="457200" rtl="0" algn="l">
              <a:spcBef>
                <a:spcPts val="0"/>
              </a:spcBef>
              <a:spcAft>
                <a:spcPts val="0"/>
              </a:spcAft>
              <a:buClr>
                <a:srgbClr val="000000"/>
              </a:buClr>
              <a:buSzPts val="1800"/>
              <a:buChar char="●"/>
            </a:pPr>
            <a:r>
              <a:rPr lang="en">
                <a:solidFill>
                  <a:srgbClr val="000000"/>
                </a:solidFill>
              </a:rPr>
              <a:t>Github repo : </a:t>
            </a:r>
            <a:r>
              <a:rPr lang="en" u="sng">
                <a:solidFill>
                  <a:srgbClr val="000000"/>
                </a:solidFill>
                <a:hlinkClick r:id="rId6">
                  <a:extLst>
                    <a:ext uri="{A12FA001-AC4F-418D-AE19-62706E023703}">
                      <ahyp:hlinkClr val="tx"/>
                    </a:ext>
                  </a:extLst>
                </a:hlinkClick>
              </a:rPr>
              <a:t>https://github.com/pr-1/hack-4-women</a:t>
            </a:r>
            <a:endParaRPr>
              <a:solidFill>
                <a:srgbClr val="000000"/>
              </a:solidFill>
            </a:endParaRPr>
          </a:p>
        </p:txBody>
      </p:sp>
      <p:pic>
        <p:nvPicPr>
          <p:cNvPr id="144" name="Google Shape;144;p21"/>
          <p:cNvPicPr preferRelativeResize="0"/>
          <p:nvPr/>
        </p:nvPicPr>
        <p:blipFill>
          <a:blip r:embed="rId7">
            <a:alphaModFix/>
          </a:blip>
          <a:stretch>
            <a:fillRect/>
          </a:stretch>
        </p:blipFill>
        <p:spPr>
          <a:xfrm>
            <a:off x="6503700" y="1170200"/>
            <a:ext cx="2640300" cy="2640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